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4"/>
  </p:sldMasterIdLst>
  <p:notesMasterIdLst>
    <p:notesMasterId r:id="rId21"/>
  </p:notesMasterIdLst>
  <p:sldIdLst>
    <p:sldId id="287" r:id="rId5"/>
    <p:sldId id="289" r:id="rId6"/>
    <p:sldId id="288" r:id="rId7"/>
    <p:sldId id="285" r:id="rId8"/>
    <p:sldId id="286" r:id="rId9"/>
    <p:sldId id="291" r:id="rId10"/>
    <p:sldId id="292" r:id="rId11"/>
    <p:sldId id="293" r:id="rId12"/>
    <p:sldId id="278" r:id="rId13"/>
    <p:sldId id="279" r:id="rId14"/>
    <p:sldId id="282" r:id="rId15"/>
    <p:sldId id="290" r:id="rId16"/>
    <p:sldId id="283" r:id="rId17"/>
    <p:sldId id="284" r:id="rId18"/>
    <p:sldId id="280" r:id="rId19"/>
    <p:sldId id="28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>
        <p:scale>
          <a:sx n="80" d="100"/>
          <a:sy n="80" d="100"/>
        </p:scale>
        <p:origin x="136" y="-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8D38747-4367-4BD2-8D51-C97E202738E2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533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0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557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5037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7777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1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297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43591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1993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418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460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929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085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7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653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01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595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62821-7D88-14FC-63A4-250DDC7C6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906" y="873074"/>
            <a:ext cx="11381056" cy="54507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0" dirty="0">
                <a:effectLst/>
                <a:latin typeface="var(--cds-font-family-source-sans-pro)"/>
              </a:rPr>
              <a:t>Prepare the data</a:t>
            </a:r>
          </a:p>
          <a:p>
            <a:pPr algn="l"/>
            <a:r>
              <a:rPr lang="en-US" b="1" i="0" dirty="0">
                <a:effectLst/>
                <a:latin typeface="unset"/>
              </a:rPr>
              <a:t>Get data from data sources</a:t>
            </a:r>
            <a:endParaRPr lang="en-US" b="0" i="0" dirty="0">
              <a:effectLst/>
              <a:latin typeface="var(--cds-font-family-source-sans-pro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Identify and connect to a data source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Change data source settings, including credentials, privacy levels, and data source locations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Select a shared dataset, or create a local dataset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Choose between </a:t>
            </a:r>
            <a:r>
              <a:rPr lang="en-US" b="0" i="0" dirty="0" err="1">
                <a:effectLst/>
                <a:latin typeface="var(--cds-font-family-source-sans-pro)"/>
              </a:rPr>
              <a:t>DirectQuery</a:t>
            </a:r>
            <a:r>
              <a:rPr lang="en-US" b="0" i="0" dirty="0">
                <a:effectLst/>
                <a:latin typeface="var(--cds-font-family-source-sans-pro)"/>
              </a:rPr>
              <a:t>, Import, and Dual mode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Change the value in a parameter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9457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7196"/>
            <a:ext cx="12192001" cy="68579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020E74-3BFB-D259-F4A8-EE3A3F85F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7002" y="165242"/>
            <a:ext cx="12192000" cy="652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465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8BB28-4CC1-E0A2-9F75-218D273E5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5702F-9D10-5761-1792-8607DAC00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4A75DE-99AC-C831-76A0-EFCF188A9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982"/>
            <a:ext cx="12192000" cy="656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252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F8899-D8ED-ECC6-297F-05D319801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4DE5E-A9D5-835B-3C46-BF557A7C5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5B33FA-9C6A-BC31-36A8-BDA8728AA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6" y="431429"/>
            <a:ext cx="11503056" cy="364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555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6FA20-B1DA-BC01-313A-E5E55862E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A1736-9C25-533F-B0CF-237CB41DF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9574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9A9D-7B6B-B19B-6334-06A60D7B3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ABE21-C3A4-AF5D-097A-2422E44BB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7708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7196"/>
            <a:ext cx="121920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125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7196"/>
            <a:ext cx="121920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499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62821-7D88-14FC-63A4-250DDC7C6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906" y="873074"/>
            <a:ext cx="11381056" cy="54507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0" dirty="0">
                <a:effectLst/>
                <a:latin typeface="unset"/>
              </a:rPr>
              <a:t>Clean the data</a:t>
            </a:r>
            <a:endParaRPr lang="en-US" b="0" i="0" dirty="0">
              <a:effectLst/>
              <a:latin typeface="var(--cds-font-family-source-sans-pro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Evaluate data, including data statistics and column properties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Resolve inconsistencies, unexpected or null values, and data quality issues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Resolve data import errors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3173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6052E-6073-AC53-A80D-69A39A0FB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en-US" b="1" i="0" dirty="0">
                <a:effectLst/>
                <a:latin typeface="Source Sans Pro" panose="020B0503030403020204" pitchFamily="34" charset="0"/>
              </a:rPr>
              <a:t>Transform and load the data (ETL- Extract, Transform &amp; Load)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DC4EC-9492-E9B4-B93A-069FE7996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68917"/>
            <a:ext cx="9905999" cy="4713172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Select appropriate column data types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Create and transform columns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Transform a query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Design a star schema that contains facts and dimensions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Identify when to use reference or duplicate queries and the resulting impact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Merge and append queries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Identify and create appropriate keys for relationships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Configure data loading for queries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7027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D7EA7-7AB4-AC01-BDF3-558ABD543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4785" y="991402"/>
            <a:ext cx="9905999" cy="4732422"/>
          </a:xfrm>
        </p:spPr>
        <p:txBody>
          <a:bodyPr/>
          <a:lstStyle/>
          <a:p>
            <a:pPr marL="0" indent="0" algn="ctr">
              <a:buNone/>
            </a:pPr>
            <a:r>
              <a:rPr lang="en-US" b="1" i="0" dirty="0">
                <a:effectLst/>
                <a:latin typeface="unset"/>
              </a:rPr>
              <a:t>Design and implement a data model</a:t>
            </a:r>
          </a:p>
          <a:p>
            <a:pPr marL="0" indent="0" algn="ctr">
              <a:buNone/>
            </a:pPr>
            <a:endParaRPr lang="en-US" b="0" i="0" dirty="0">
              <a:effectLst/>
              <a:latin typeface="var(--cds-font-family-source-sans-pro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Configure table and column properties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Implement role-playing dimensions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Define a relationship's cardinality and cross-filter direction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Create a common date table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Implement row-level security roles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1633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4136E-D8BA-4BCE-071E-A6BFA9522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98754"/>
            <a:ext cx="9905998" cy="1478570"/>
          </a:xfrm>
        </p:spPr>
        <p:txBody>
          <a:bodyPr/>
          <a:lstStyle/>
          <a:p>
            <a:r>
              <a:rPr lang="en-US" b="1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Create model calculations by using DAX</a:t>
            </a:r>
            <a:br>
              <a:rPr lang="en-US" b="1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</a:br>
            <a:r>
              <a:rPr lang="en-US" b="1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- </a:t>
            </a:r>
            <a:r>
              <a:rPr lang="en-IN" b="0" i="0" dirty="0">
                <a:solidFill>
                  <a:srgbClr val="001D35"/>
                </a:solidFill>
                <a:effectLst/>
                <a:latin typeface="Google Sans"/>
              </a:rPr>
              <a:t>Data Analysis Expressions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79A2A-F3D8-7647-353E-2E9EC9486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28286"/>
            <a:ext cx="10861291" cy="5351647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Create single aggregation measures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Use CALCULATE to manipulate filters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Implement time intelligence measures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Identify implicit measures and replace with explicit measures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Use basic statistical functions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Create semi-additive measures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Create a measure by using quick measures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Create calculated tables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5813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E4CAB-7790-B415-AB59-E358F00C0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625642"/>
            <a:ext cx="9905999" cy="5165559"/>
          </a:xfrm>
        </p:spPr>
        <p:txBody>
          <a:bodyPr/>
          <a:lstStyle/>
          <a:p>
            <a:pPr marL="0" indent="0" algn="ctr">
              <a:buNone/>
            </a:pPr>
            <a:r>
              <a:rPr lang="en-US" b="1" i="0" dirty="0">
                <a:effectLst/>
                <a:latin typeface="unset"/>
              </a:rPr>
              <a:t>Optimize model performance</a:t>
            </a:r>
          </a:p>
          <a:p>
            <a:pPr marL="0" indent="0" algn="ctr">
              <a:buNone/>
            </a:pPr>
            <a:endParaRPr lang="en-US" b="0" i="0" dirty="0">
              <a:effectLst/>
              <a:latin typeface="var(--cds-font-family-source-sans-pro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Improve performance by identifying and removing unnecessary rows and columns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Identify poorly performing measures, relationships, and visuals by using Performance Analyzer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Improve performance by choosing optimal data types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Improve performance by summarizing data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8731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9BAA3-CF68-EB82-C1E7-3820B8EF6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4004"/>
            <a:ext cx="10928668" cy="658368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0" dirty="0">
                <a:effectLst/>
                <a:latin typeface="var(--cds-font-family-source-sans-pro)"/>
              </a:rPr>
              <a:t>Visualize and analyze the data</a:t>
            </a:r>
          </a:p>
          <a:p>
            <a:pPr algn="l"/>
            <a:r>
              <a:rPr lang="en-US" b="1" i="0" dirty="0">
                <a:effectLst/>
                <a:latin typeface="unset"/>
              </a:rPr>
              <a:t>Create reports</a:t>
            </a:r>
            <a:endParaRPr lang="en-US" b="0" i="0" dirty="0">
              <a:effectLst/>
              <a:latin typeface="var(--cds-font-family-source-sans-pro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Identify and implement appropriate visualizations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Format and configure visualizations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Use a custom visual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Apply and customize a theme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Configure conditional formatting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Apply slicing and filtering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Configure the report page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Use the Analyze in Excel feature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Choose when to use a paginated report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3752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F5051-FDE2-64AC-5F9F-5073B8234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393" y="279133"/>
            <a:ext cx="11316918" cy="634946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b="1" i="0" dirty="0">
                <a:effectLst/>
                <a:latin typeface="unset"/>
              </a:rPr>
              <a:t>Enhance reports for usability and storytelling</a:t>
            </a:r>
            <a:endParaRPr lang="en-US" b="0" i="0" dirty="0">
              <a:effectLst/>
              <a:latin typeface="var(--cds-font-family-source-sans-pro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Configure bookmarks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Create custom tooltips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Edit and configure interactions between visuals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Configure navigation for a report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Apply sorting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Configure sync slicers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Group and layer visuals by using the Selection pane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Drill down into data using interactive visuals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Configure export of report content, and perform an export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Design reports for mobile devices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var(--cds-font-family-source-sans-pro)"/>
              </a:rPr>
              <a:t>Incorporate the Q&amp;A feature in a report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0774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7196"/>
            <a:ext cx="12192001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F458FF-D8B3-E707-C995-B1AA68C3EF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-7196"/>
            <a:ext cx="120412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171</TotalTime>
  <Words>378</Words>
  <Application>Microsoft Office PowerPoint</Application>
  <PresentationFormat>Widescreen</PresentationFormat>
  <Paragraphs>65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Google Sans</vt:lpstr>
      <vt:lpstr>Source Sans Pro</vt:lpstr>
      <vt:lpstr>Tw Cen MT</vt:lpstr>
      <vt:lpstr>unset</vt:lpstr>
      <vt:lpstr>var(--cds-font-family-source-sans-pro)</vt:lpstr>
      <vt:lpstr>Circuit</vt:lpstr>
      <vt:lpstr>PowerPoint Presentation</vt:lpstr>
      <vt:lpstr>PowerPoint Presentation</vt:lpstr>
      <vt:lpstr>Transform and load the data (ETL- Extract, Transform &amp; Load)</vt:lpstr>
      <vt:lpstr>PowerPoint Presentation</vt:lpstr>
      <vt:lpstr>Create model calculations by using DAX - Data Analysis Expressions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TUSHAR ATKARE</dc:creator>
  <cp:lastModifiedBy>TUSHAR ATKARE</cp:lastModifiedBy>
  <cp:revision>3</cp:revision>
  <dcterms:created xsi:type="dcterms:W3CDTF">2025-01-13T03:14:21Z</dcterms:created>
  <dcterms:modified xsi:type="dcterms:W3CDTF">2025-01-13T06:06:04Z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